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6" r:id="rId3"/>
    <p:sldId id="296" r:id="rId4"/>
    <p:sldId id="302" r:id="rId5"/>
    <p:sldId id="301" r:id="rId6"/>
    <p:sldId id="310" r:id="rId7"/>
    <p:sldId id="303" r:id="rId8"/>
    <p:sldId id="305" r:id="rId9"/>
    <p:sldId id="309" r:id="rId10"/>
    <p:sldId id="307" r:id="rId11"/>
    <p:sldId id="297" r:id="rId12"/>
    <p:sldId id="298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741E2C-1953-A6EF-1F4B-39473CB1651A}" v="2778" dt="2022-10-19T18:05:52.193"/>
    <p1510:client id="{8AEBCF98-61AC-BA45-9D96-3ED2C0C985F2}" v="24" dt="2022-10-19T21:11:04.104"/>
    <p1510:client id="{9ACCD8A4-89DF-40F2-BE59-4E778586A16D}" v="829" dt="2022-10-19T21:50:49.943"/>
    <p1510:client id="{AABA159A-B689-4475-8542-44C7DAA4A5B2}" v="324" dt="2022-10-19T15:16:09.512"/>
    <p1510:client id="{AE9D5908-7631-4F86-B1DE-9EB12E34B58C}" v="1297" dt="2022-10-19T18:28:42.719"/>
    <p1510:client id="{C1B2AF63-D851-4AD8-0BEA-0BD7BAB032B5}" v="4" dt="2022-10-19T20:15:27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3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German Energy Sources in 2021</a:t>
            </a:r>
          </a:p>
        </c:rich>
      </c:tx>
      <c:layout>
        <c:manualLayout>
          <c:xMode val="edge"/>
          <c:yMode val="edge"/>
          <c:x val="0.14228708335970364"/>
          <c:y val="3.98576423106134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2A-42F9-9ECC-1673368B8C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2A-42F9-9ECC-1673368B8C4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2A-42F9-9ECC-1673368B8C4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2A-42F9-9ECC-1673368B8C4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62A-42F9-9ECC-1673368B8C4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62A-42F9-9ECC-1673368B8C4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62A-42F9-9ECC-1673368B8C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62A-42F9-9ECC-1673368B8C4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62A-42F9-9ECC-1673368B8C4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62A-42F9-9ECC-1673368B8C4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Helvetica" panose="020B0604020202020204" pitchFamily="34" charset="0"/>
                      <a:ea typeface="+mn-ea"/>
                      <a:cs typeface="Helvetica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62A-42F9-9ECC-1673368B8C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Sheet1!$B$2:$B$8</c:f>
              <c:strCache>
                <c:ptCount val="7"/>
                <c:pt idx="0">
                  <c:v>Renewables</c:v>
                </c:pt>
                <c:pt idx="1">
                  <c:v>Lignite</c:v>
                </c:pt>
                <c:pt idx="2">
                  <c:v>Hard Coal</c:v>
                </c:pt>
                <c:pt idx="3">
                  <c:v>Nuclear</c:v>
                </c:pt>
                <c:pt idx="4">
                  <c:v>Natural Gas</c:v>
                </c:pt>
                <c:pt idx="5">
                  <c:v>Mineral Oil</c:v>
                </c:pt>
                <c:pt idx="6">
                  <c:v>Others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0.40899999999999997</c:v>
                </c:pt>
                <c:pt idx="1">
                  <c:v>0.186</c:v>
                </c:pt>
                <c:pt idx="2">
                  <c:v>9.2999999999999999E-2</c:v>
                </c:pt>
                <c:pt idx="3">
                  <c:v>0.11899999999999999</c:v>
                </c:pt>
                <c:pt idx="4">
                  <c:v>0.153</c:v>
                </c:pt>
                <c:pt idx="5">
                  <c:v>8.0000000000000002E-3</c:v>
                </c:pt>
                <c:pt idx="6">
                  <c:v>0.188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62A-42F9-9ECC-1673368B8C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769198206539045E-2"/>
          <c:y val="0.88889710140363298"/>
          <c:w val="0.90355126033796229"/>
          <c:h val="0.11110289859636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sz="16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2021 Renewable Production in</a:t>
            </a:r>
            <a:r>
              <a:rPr lang="en-US" sz="160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terawatt-hours (</a:t>
            </a:r>
            <a:r>
              <a:rPr lang="en-US" sz="1600" baseline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TWh</a:t>
            </a:r>
            <a:r>
              <a:rPr lang="en-US" sz="160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6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Wind Onshore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Sheet1!$C$11</c:f>
              <c:numCache>
                <c:formatCode>0.0</c:formatCode>
                <c:ptCount val="1"/>
                <c:pt idx="0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3-481D-9566-DB4A5C5DDE34}"/>
            </c:ext>
          </c:extLst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Wind Offshore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Sheet1!$C$12</c:f>
              <c:numCache>
                <c:formatCode>0.0</c:formatCode>
                <c:ptCount val="1"/>
                <c:pt idx="0">
                  <c:v>25.3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3-481D-9566-DB4A5C5DDE34}"/>
            </c:ext>
          </c:extLst>
        </c:ser>
        <c:ser>
          <c:idx val="2"/>
          <c:order val="2"/>
          <c:tx>
            <c:strRef>
              <c:f>Sheet1!$B$13</c:f>
              <c:strCache>
                <c:ptCount val="1"/>
                <c:pt idx="0">
                  <c:v>Hydro Power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Sheet1!$C$13</c:f>
              <c:numCache>
                <c:formatCode>0.0</c:formatCode>
                <c:ptCount val="1"/>
                <c:pt idx="0">
                  <c:v>19.7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D3-481D-9566-DB4A5C5DDE34}"/>
            </c:ext>
          </c:extLst>
        </c:ser>
        <c:ser>
          <c:idx val="3"/>
          <c:order val="3"/>
          <c:tx>
            <c:strRef>
              <c:f>Sheet1!$B$14</c:f>
              <c:strCache>
                <c:ptCount val="1"/>
                <c:pt idx="0">
                  <c:v>Biomass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Sheet1!$C$14</c:f>
              <c:numCache>
                <c:formatCode>0.0</c:formatCode>
                <c:ptCount val="1"/>
                <c:pt idx="0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D3-481D-9566-DB4A5C5DDE34}"/>
            </c:ext>
          </c:extLst>
        </c:ser>
        <c:ser>
          <c:idx val="4"/>
          <c:order val="4"/>
          <c:tx>
            <c:strRef>
              <c:f>Sheet1!$B$15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Sheet1!$C$15</c:f>
              <c:numCache>
                <c:formatCode>0.0</c:formatCode>
                <c:ptCount val="1"/>
                <c:pt idx="0">
                  <c:v>51.2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D3-481D-9566-DB4A5C5DDE34}"/>
            </c:ext>
          </c:extLst>
        </c:ser>
        <c:ser>
          <c:idx val="5"/>
          <c:order val="5"/>
          <c:tx>
            <c:strRef>
              <c:f>Sheet1!$B$16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Sheet1!$C$16</c:f>
              <c:numCache>
                <c:formatCode>0.0</c:formatCode>
                <c:ptCount val="1"/>
                <c:pt idx="0">
                  <c:v>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D3-481D-9566-DB4A5C5DDE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25232576"/>
        <c:axId val="1925233408"/>
      </c:barChart>
      <c:catAx>
        <c:axId val="1925232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25233408"/>
        <c:crosses val="autoZero"/>
        <c:auto val="1"/>
        <c:lblAlgn val="ctr"/>
        <c:lblOffset val="100"/>
        <c:noMultiLvlLbl val="0"/>
      </c:catAx>
      <c:valAx>
        <c:axId val="1925233408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92523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Amount of Electricity</c:v>
                </c:pt>
                <c:pt idx="1">
                  <c:v>Reliability</c:v>
                </c:pt>
                <c:pt idx="2">
                  <c:v>Operating Costs</c:v>
                </c:pt>
                <c:pt idx="3">
                  <c:v>Electricity Production Costs</c:v>
                </c:pt>
                <c:pt idx="4">
                  <c:v>Environmental Impact</c:v>
                </c:pt>
                <c:pt idx="5">
                  <c:v>Energy Amortization</c:v>
                </c:pt>
                <c:pt idx="6">
                  <c:v>Potential</c:v>
                </c:pt>
              </c:strCache>
            </c:strRef>
          </c:cat>
          <c:val>
            <c:numRef>
              <c:f>Sheet1!$C$3:$C$9</c:f>
              <c:numCache>
                <c:formatCode>0.00</c:formatCode>
                <c:ptCount val="7"/>
                <c:pt idx="0">
                  <c:v>0.24</c:v>
                </c:pt>
                <c:pt idx="1">
                  <c:v>0.2</c:v>
                </c:pt>
                <c:pt idx="2">
                  <c:v>0.06</c:v>
                </c:pt>
                <c:pt idx="3">
                  <c:v>0.11</c:v>
                </c:pt>
                <c:pt idx="4">
                  <c:v>0.1</c:v>
                </c:pt>
                <c:pt idx="5">
                  <c:v>0.09</c:v>
                </c:pt>
                <c:pt idx="6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73-4060-9F2C-985A4A87C3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61013855"/>
        <c:axId val="1561016351"/>
      </c:barChart>
      <c:catAx>
        <c:axId val="1561013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561016351"/>
        <c:crosses val="autoZero"/>
        <c:auto val="1"/>
        <c:lblAlgn val="ctr"/>
        <c:lblOffset val="100"/>
        <c:noMultiLvlLbl val="0"/>
      </c:catAx>
      <c:valAx>
        <c:axId val="1561016351"/>
        <c:scaling>
          <c:orientation val="minMax"/>
        </c:scaling>
        <c:delete val="1"/>
        <c:axPos val="b"/>
        <c:numFmt formatCode="0.00" sourceLinked="1"/>
        <c:majorTickMark val="none"/>
        <c:minorTickMark val="none"/>
        <c:tickLblPos val="nextTo"/>
        <c:crossAx val="1561013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Sheet1!$B$2:$B$5</cx:f>
        <cx:lvl ptCount="4">
          <cx:pt idx="0">Photovoltaics</cx:pt>
          <cx:pt idx="1">Hydropower</cx:pt>
          <cx:pt idx="2">Biomass</cx:pt>
          <cx:pt idx="3">Wind Energy</cx:pt>
        </cx:lvl>
      </cx:strDim>
      <cx:numDim type="size">
        <cx:f>Sheet1!$C$2:$C$5</cx:f>
        <cx:lvl ptCount="4" formatCode="0.0">
          <cx:pt idx="0">13</cx:pt>
          <cx:pt idx="1">11.1</cx:pt>
          <cx:pt idx="2">10.1</cx:pt>
          <cx:pt idx="3">4.9000000000000004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>
              <a:defRPr sz="20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pPr>
            <a:r>
              <a:rPr lang="en-US" sz="2000" b="0" i="0" baseline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2020 Renewable Production in terawatt-hours (</a:t>
            </a:r>
            <a:r>
              <a:rPr lang="en-US" sz="2000" b="0" i="0" baseline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TWh</a:t>
            </a:r>
            <a:r>
              <a:rPr lang="en-US" sz="2000" b="0" i="0" baseline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) in Bavaria</a:t>
            </a:r>
            <a:endParaRPr lang="en-US" sz="200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cx:rich>
      </cx:tx>
    </cx:title>
    <cx:plotArea>
      <cx:plotAreaRegion>
        <cx:series layoutId="treemap" uniqueId="{2DC0A545-1D5B-4693-A8F7-821D76659972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</a:defRPr>
                </a:pPr>
                <a:endParaRPr lang="en-US" sz="1800" b="0" i="0" u="none" strike="noStrike" baseline="0">
                  <a:solidFill>
                    <a:sysClr val="window" lastClr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2F865-DF5E-4853-A34B-FE77A4DE5CDE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CE0-F793-4D57-82F5-F500C4AA2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8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5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2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3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https://www.cleanenergywire.org/factsheets/germanys-energy-consumption-and-power-mix-charts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CE0-F793-4D57-82F5-F500C4AA2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AEF194AE-8017-0BEE-5B20-7C78CF7332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F2D4BB18-06A0-22C2-7FFA-0D0A0BBAB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40874"/>
              </p:ext>
            </p:extLst>
          </p:nvPr>
        </p:nvGraphicFramePr>
        <p:xfrm>
          <a:off x="861391" y="588963"/>
          <a:ext cx="10369825" cy="3781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9825">
                  <a:extLst>
                    <a:ext uri="{9D8B030D-6E8A-4147-A177-3AD203B41FA5}">
                      <a16:colId xmlns:a16="http://schemas.microsoft.com/office/drawing/2014/main" val="658159067"/>
                    </a:ext>
                  </a:extLst>
                </a:gridCol>
              </a:tblGrid>
              <a:tr h="186145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itchFamily="2" charset="0"/>
                        </a:rPr>
                        <a:t>BQOM 2521</a:t>
                      </a:r>
                      <a:endParaRPr lang="en-US" sz="1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en-US" sz="3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itchFamily="2" charset="0"/>
                        </a:rPr>
                        <a:t>Renewable Energy Decisions in Bavaria</a:t>
                      </a:r>
                    </a:p>
                    <a:p>
                      <a:pPr algn="ctr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/>
                        </a:rPr>
                        <a:t>Analyzed via an AHP Model</a:t>
                      </a:r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/>
                      </a:endParaRPr>
                    </a:p>
                    <a:p>
                      <a:pPr algn="ctr"/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itchFamily="2" charset="0"/>
                        </a:rPr>
                        <a:t>Aman, Aurora, Pratik, Yuanzhe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090428"/>
                  </a:ext>
                </a:extLst>
              </a:tr>
              <a:tr h="1861457">
                <a:tc>
                  <a:txBody>
                    <a:bodyPr/>
                    <a:lstStyle/>
                    <a:p>
                      <a:pPr algn="ctr"/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0172"/>
                  </a:ext>
                </a:extLst>
              </a:tr>
            </a:tbl>
          </a:graphicData>
        </a:graphic>
      </p:graphicFrame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954C288-3D77-B272-E83C-9859E29C1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3" y="5659229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11E6C-FA8C-D7A9-A321-92FAC429F1F8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Sensitivity Analysis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AE4DA0E-F9F5-F1F1-7716-5B1D4874D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810" b="21640"/>
          <a:stretch/>
        </p:blipFill>
        <p:spPr>
          <a:xfrm>
            <a:off x="356110" y="1296343"/>
            <a:ext cx="2547466" cy="2243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F568A-F677-7F46-7046-8FF5F03CBD5D}"/>
              </a:ext>
            </a:extLst>
          </p:cNvPr>
          <p:cNvSpPr txBox="1"/>
          <p:nvPr/>
        </p:nvSpPr>
        <p:spPr>
          <a:xfrm>
            <a:off x="356110" y="823771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Amount of Electricity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24A53-4CED-89EF-EA4C-EC82DFE92763}"/>
              </a:ext>
            </a:extLst>
          </p:cNvPr>
          <p:cNvSpPr txBox="1"/>
          <p:nvPr/>
        </p:nvSpPr>
        <p:spPr>
          <a:xfrm>
            <a:off x="3581731" y="823773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0D14D2-476A-FFD1-2ECA-6B7B723D61EE}"/>
              </a:ext>
            </a:extLst>
          </p:cNvPr>
          <p:cNvSpPr txBox="1"/>
          <p:nvPr/>
        </p:nvSpPr>
        <p:spPr>
          <a:xfrm>
            <a:off x="6832041" y="823772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Costs</a:t>
            </a:r>
          </a:p>
        </p:txBody>
      </p:sp>
      <p:pic>
        <p:nvPicPr>
          <p:cNvPr id="21" name="Picture 2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D692D66-D459-BD64-1A84-21D989932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b="15864"/>
          <a:stretch/>
        </p:blipFill>
        <p:spPr>
          <a:xfrm>
            <a:off x="3671632" y="1265635"/>
            <a:ext cx="2547466" cy="2243155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BE905E9B-5ACA-80CB-2492-3F53F41C58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7"/>
          <a:stretch/>
        </p:blipFill>
        <p:spPr>
          <a:xfrm>
            <a:off x="7000232" y="1278102"/>
            <a:ext cx="2537238" cy="216995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B90F957-A55F-98E7-CB66-7A4F6016C322}"/>
              </a:ext>
            </a:extLst>
          </p:cNvPr>
          <p:cNvGrpSpPr/>
          <p:nvPr/>
        </p:nvGrpSpPr>
        <p:grpSpPr>
          <a:xfrm>
            <a:off x="9799551" y="697793"/>
            <a:ext cx="2272475" cy="1104906"/>
            <a:chOff x="9919525" y="93419"/>
            <a:chExt cx="2272475" cy="11049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050A90-D876-694F-0469-064196BCBE3A}"/>
                </a:ext>
              </a:extLst>
            </p:cNvPr>
            <p:cNvSpPr txBox="1"/>
            <p:nvPr/>
          </p:nvSpPr>
          <p:spPr>
            <a:xfrm>
              <a:off x="10545521" y="93419"/>
              <a:ext cx="1646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Wind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0AE117-1932-1EB9-5862-47126B147A30}"/>
                </a:ext>
              </a:extLst>
            </p:cNvPr>
            <p:cNvCxnSpPr/>
            <p:nvPr/>
          </p:nvCxnSpPr>
          <p:spPr>
            <a:xfrm>
              <a:off x="9919525" y="278085"/>
              <a:ext cx="48052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77B4A7-C252-6BD3-4586-CF319A47DFDA}"/>
                </a:ext>
              </a:extLst>
            </p:cNvPr>
            <p:cNvCxnSpPr/>
            <p:nvPr/>
          </p:nvCxnSpPr>
          <p:spPr>
            <a:xfrm>
              <a:off x="9919526" y="646331"/>
              <a:ext cx="48052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72E17E-B34F-A950-9AE1-67756C31796F}"/>
                </a:ext>
              </a:extLst>
            </p:cNvPr>
            <p:cNvCxnSpPr/>
            <p:nvPr/>
          </p:nvCxnSpPr>
          <p:spPr>
            <a:xfrm>
              <a:off x="9919525" y="1067054"/>
              <a:ext cx="48052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1454B2-1D22-5FA8-473A-E3C2725E2D09}"/>
                </a:ext>
              </a:extLst>
            </p:cNvPr>
            <p:cNvSpPr txBox="1"/>
            <p:nvPr/>
          </p:nvSpPr>
          <p:spPr>
            <a:xfrm>
              <a:off x="10545521" y="490439"/>
              <a:ext cx="1646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Photovoltaic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D1F6C4-82F5-E6E6-A9DF-12EA07E5F0A9}"/>
                </a:ext>
              </a:extLst>
            </p:cNvPr>
            <p:cNvSpPr txBox="1"/>
            <p:nvPr/>
          </p:nvSpPr>
          <p:spPr>
            <a:xfrm>
              <a:off x="10545520" y="859771"/>
              <a:ext cx="1646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Hydro Electrics</a:t>
              </a:r>
            </a:p>
          </p:txBody>
        </p:sp>
      </p:grpSp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5C03696B-D78B-25B6-9E83-947408040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89"/>
          <a:stretch/>
        </p:blipFill>
        <p:spPr>
          <a:xfrm>
            <a:off x="420630" y="4142823"/>
            <a:ext cx="2547466" cy="2487178"/>
          </a:xfrm>
          <a:prstGeom prst="rect">
            <a:avLst/>
          </a:prstGeom>
        </p:spPr>
      </p:pic>
      <p:pic>
        <p:nvPicPr>
          <p:cNvPr id="35" name="Picture 3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AAEE71AA-81BA-026D-9061-11F5CF1720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6"/>
          <a:stretch/>
        </p:blipFill>
        <p:spPr>
          <a:xfrm>
            <a:off x="3660712" y="4142823"/>
            <a:ext cx="2547466" cy="2487178"/>
          </a:xfrm>
          <a:prstGeom prst="rect">
            <a:avLst/>
          </a:prstGeom>
        </p:spPr>
      </p:pic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36CD8E6A-62C1-C2FE-18BF-811AA6CD77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2"/>
          <a:stretch/>
        </p:blipFill>
        <p:spPr>
          <a:xfrm>
            <a:off x="6990004" y="4142823"/>
            <a:ext cx="2547466" cy="24871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9875EE-9B99-B225-8A6D-1552E9ECC6BB}"/>
              </a:ext>
            </a:extLst>
          </p:cNvPr>
          <p:cNvSpPr txBox="1"/>
          <p:nvPr/>
        </p:nvSpPr>
        <p:spPr>
          <a:xfrm>
            <a:off x="356110" y="3613188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Environmental Impact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7226F7-594C-51F5-EA6B-F738777AAD14}"/>
              </a:ext>
            </a:extLst>
          </p:cNvPr>
          <p:cNvSpPr txBox="1"/>
          <p:nvPr/>
        </p:nvSpPr>
        <p:spPr>
          <a:xfrm>
            <a:off x="3581730" y="3639538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Energy Amortization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127FC5-2149-B8BC-AE0E-37048C4BE6AD}"/>
              </a:ext>
            </a:extLst>
          </p:cNvPr>
          <p:cNvSpPr txBox="1"/>
          <p:nvPr/>
        </p:nvSpPr>
        <p:spPr>
          <a:xfrm>
            <a:off x="6832041" y="3622916"/>
            <a:ext cx="2705429" cy="37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F33213-3271-B538-6377-81A25ADA816B}"/>
              </a:ext>
            </a:extLst>
          </p:cNvPr>
          <p:cNvSpPr txBox="1"/>
          <p:nvPr/>
        </p:nvSpPr>
        <p:spPr>
          <a:xfrm>
            <a:off x="10181771" y="2662335"/>
            <a:ext cx="1995716" cy="36933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Summary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result shows the model is robust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0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149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78136"/>
              </p:ext>
            </p:extLst>
          </p:nvPr>
        </p:nvGraphicFramePr>
        <p:xfrm>
          <a:off x="-6350" y="159246"/>
          <a:ext cx="4196213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6213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Germany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Resource Allocation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53D0E-A249-11FD-85A1-131C6525F7D8}"/>
              </a:ext>
            </a:extLst>
          </p:cNvPr>
          <p:cNvSpPr txBox="1"/>
          <p:nvPr/>
        </p:nvSpPr>
        <p:spPr>
          <a:xfrm>
            <a:off x="4189863" y="159246"/>
            <a:ext cx="825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	    |	Photovoltaic	|	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HydroElectric</a:t>
            </a:r>
            <a:endParaRPr lang="en-IN" sz="20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147EB-A1E5-D9CB-78BE-37169484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05" y="1635646"/>
            <a:ext cx="3187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4D42E-15DB-2CDD-88C4-5812B576C2A6}"/>
              </a:ext>
            </a:extLst>
          </p:cNvPr>
          <p:cNvSpPr txBox="1"/>
          <p:nvPr/>
        </p:nvSpPr>
        <p:spPr>
          <a:xfrm>
            <a:off x="203105" y="1235536"/>
            <a:ext cx="98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Rating</a:t>
            </a:r>
            <a:endParaRPr lang="en-IN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Solar and Wind Energy–What's the Difference? | Green Mountain Energy">
            <a:extLst>
              <a:ext uri="{FF2B5EF4-FFF2-40B4-BE49-F238E27FC236}">
                <a16:creationId xmlns:a16="http://schemas.microsoft.com/office/drawing/2014/main" id="{DA3FE542-3334-AFAF-F3E1-FEE78F69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37" y="2239258"/>
            <a:ext cx="2156189" cy="107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4C39F6-91B8-0861-56E0-D62701992451}"/>
              </a:ext>
            </a:extLst>
          </p:cNvPr>
          <p:cNvSpPr txBox="1"/>
          <p:nvPr/>
        </p:nvSpPr>
        <p:spPr>
          <a:xfrm>
            <a:off x="5078659" y="1833613"/>
            <a:ext cx="230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2        :      1	</a:t>
            </a:r>
            <a:endParaRPr lang="en-IN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6234B8-0148-7084-F8E1-481D327344A4}"/>
              </a:ext>
            </a:extLst>
          </p:cNvPr>
          <p:cNvSpPr/>
          <p:nvPr/>
        </p:nvSpPr>
        <p:spPr>
          <a:xfrm>
            <a:off x="3698543" y="1760561"/>
            <a:ext cx="7257324" cy="509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76ACF-EFFA-9730-BF65-558AD0AA935A}"/>
              </a:ext>
            </a:extLst>
          </p:cNvPr>
          <p:cNvSpPr txBox="1"/>
          <p:nvPr/>
        </p:nvSpPr>
        <p:spPr>
          <a:xfrm>
            <a:off x="4200098" y="1435591"/>
            <a:ext cx="1895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IN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369A46-2940-A829-0B23-F4BA4AB93573}"/>
              </a:ext>
            </a:extLst>
          </p:cNvPr>
          <p:cNvSpPr/>
          <p:nvPr/>
        </p:nvSpPr>
        <p:spPr>
          <a:xfrm>
            <a:off x="73357" y="1070259"/>
            <a:ext cx="3447764" cy="145343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reating a Budget">
            <a:extLst>
              <a:ext uri="{FF2B5EF4-FFF2-40B4-BE49-F238E27FC236}">
                <a16:creationId xmlns:a16="http://schemas.microsoft.com/office/drawing/2014/main" id="{8BF5B928-4612-D4C2-FD8D-0EC84339C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74" y="3429000"/>
            <a:ext cx="2156189" cy="12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A26D3-A5A2-237F-323D-823401228823}"/>
              </a:ext>
            </a:extLst>
          </p:cNvPr>
          <p:cNvSpPr txBox="1"/>
          <p:nvPr/>
        </p:nvSpPr>
        <p:spPr>
          <a:xfrm>
            <a:off x="8124210" y="3066460"/>
            <a:ext cx="248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Budget: Euro 850Mil</a:t>
            </a:r>
            <a:endParaRPr lang="en-IN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30" name="Picture 6" descr="2.1.1 Non-irrigated arable land">
            <a:extLst>
              <a:ext uri="{FF2B5EF4-FFF2-40B4-BE49-F238E27FC236}">
                <a16:creationId xmlns:a16="http://schemas.microsoft.com/office/drawing/2014/main" id="{B28C01BF-906A-C8D3-835E-DA8C6A6D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37" y="5261961"/>
            <a:ext cx="2156188" cy="14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1F09F0-C6B6-BEAD-18C6-2605DD949F5D}"/>
              </a:ext>
            </a:extLst>
          </p:cNvPr>
          <p:cNvSpPr txBox="1"/>
          <p:nvPr/>
        </p:nvSpPr>
        <p:spPr>
          <a:xfrm>
            <a:off x="4686254" y="4893198"/>
            <a:ext cx="282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No more than 200 plot</a:t>
            </a:r>
            <a:endParaRPr lang="en-IN" sz="20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4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149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/>
        </p:nvGraphicFramePr>
        <p:xfrm>
          <a:off x="-6350" y="159246"/>
          <a:ext cx="4196213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6213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Germany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Resource Allocation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53D0E-A249-11FD-85A1-131C6525F7D8}"/>
              </a:ext>
            </a:extLst>
          </p:cNvPr>
          <p:cNvSpPr txBox="1"/>
          <p:nvPr/>
        </p:nvSpPr>
        <p:spPr>
          <a:xfrm>
            <a:off x="4189863" y="159246"/>
            <a:ext cx="825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	    |	Photovoltaic	|	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HydroElectric</a:t>
            </a:r>
            <a:endParaRPr lang="en-IN" sz="20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Teaching 'Selfish' Wind Turbines to Share Can Boost Productivity | WIRED">
            <a:extLst>
              <a:ext uri="{FF2B5EF4-FFF2-40B4-BE49-F238E27FC236}">
                <a16:creationId xmlns:a16="http://schemas.microsoft.com/office/drawing/2014/main" id="{2AE78AA0-DABE-70AF-B76F-AFF79B98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0" y="1798153"/>
            <a:ext cx="2406500" cy="16043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lar Plant Aims to be 'Benchmark of Excellence'">
            <a:extLst>
              <a:ext uri="{FF2B5EF4-FFF2-40B4-BE49-F238E27FC236}">
                <a16:creationId xmlns:a16="http://schemas.microsoft.com/office/drawing/2014/main" id="{1E7F1C83-23F7-29CA-5D40-C4EA7A0C0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67" y="1798152"/>
            <a:ext cx="2412531" cy="16043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World's biggest hydroelectric power plants">
            <a:extLst>
              <a:ext uri="{FF2B5EF4-FFF2-40B4-BE49-F238E27FC236}">
                <a16:creationId xmlns:a16="http://schemas.microsoft.com/office/drawing/2014/main" id="{F47A4A09-7E2E-045D-C164-1B25550B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308" y="1798152"/>
            <a:ext cx="2852147" cy="160433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7150E-744A-4296-8ACE-7C2B0F6C3102}"/>
              </a:ext>
            </a:extLst>
          </p:cNvPr>
          <p:cNvSpPr txBox="1"/>
          <p:nvPr/>
        </p:nvSpPr>
        <p:spPr>
          <a:xfrm>
            <a:off x="692301" y="3834902"/>
            <a:ext cx="24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Wind</a:t>
            </a:r>
            <a:r>
              <a:rPr lang="en-IN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: 57 nos.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81D22-7D57-C54A-3BA4-E2725089B5B1}"/>
              </a:ext>
            </a:extLst>
          </p:cNvPr>
          <p:cNvSpPr txBox="1"/>
          <p:nvPr/>
        </p:nvSpPr>
        <p:spPr>
          <a:xfrm>
            <a:off x="4133764" y="3834902"/>
            <a:ext cx="350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Photovoltaic</a:t>
            </a:r>
            <a:r>
              <a:rPr lang="en-IN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: 81 nos.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9C9D-0666-9933-6994-0F32FBC5C292}"/>
              </a:ext>
            </a:extLst>
          </p:cNvPr>
          <p:cNvSpPr txBox="1"/>
          <p:nvPr/>
        </p:nvSpPr>
        <p:spPr>
          <a:xfrm>
            <a:off x="7996530" y="3824224"/>
            <a:ext cx="350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Hydroelectric</a:t>
            </a:r>
            <a:r>
              <a:rPr lang="en-IN" sz="28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</a:rPr>
              <a:t>: 0 nos.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149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05114"/>
              </p:ext>
            </p:extLst>
          </p:nvPr>
        </p:nvGraphicFramePr>
        <p:xfrm>
          <a:off x="2417536" y="2263817"/>
          <a:ext cx="6427786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7786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8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/>
                          <a:cs typeface="Helvetica"/>
                        </a:rPr>
                        <a:t>Thank You.</a:t>
                      </a:r>
                      <a:endParaRPr lang="en-IN" sz="8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53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solar panel&#10;&#10;Description automatically generated with low confidence">
            <a:extLst>
              <a:ext uri="{FF2B5EF4-FFF2-40B4-BE49-F238E27FC236}">
                <a16:creationId xmlns:a16="http://schemas.microsoft.com/office/drawing/2014/main" id="{374B0EF5-086F-AFF5-1D38-AAC34365AF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b="53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7332FF-154F-D099-5ABA-0DF3CD8A0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26249DA-DE7C-46B1-8BA2-498FF5D10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09491"/>
              </p:ext>
            </p:extLst>
          </p:nvPr>
        </p:nvGraphicFramePr>
        <p:xfrm>
          <a:off x="1773583" y="156583"/>
          <a:ext cx="875527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65">
                  <a:extLst>
                    <a:ext uri="{9D8B030D-6E8A-4147-A177-3AD203B41FA5}">
                      <a16:colId xmlns:a16="http://schemas.microsoft.com/office/drawing/2014/main" val="2478341365"/>
                    </a:ext>
                  </a:extLst>
                </a:gridCol>
                <a:gridCol w="6865705">
                  <a:extLst>
                    <a:ext uri="{9D8B030D-6E8A-4147-A177-3AD203B41FA5}">
                      <a16:colId xmlns:a16="http://schemas.microsoft.com/office/drawing/2014/main" val="1142491631"/>
                    </a:ext>
                  </a:extLst>
                </a:gridCol>
              </a:tblGrid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01</a:t>
                      </a:r>
                      <a:endParaRPr lang="en-IN" sz="4400" b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Helvetic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bg1"/>
                          </a:solidFill>
                          <a:latin typeface="Helvetica"/>
                        </a:rPr>
                        <a:t>The Energy Landscape in Germany</a:t>
                      </a:r>
                      <a:endParaRPr lang="en-IN" sz="2400" b="0">
                        <a:solidFill>
                          <a:schemeClr val="bg1"/>
                        </a:solidFill>
                        <a:latin typeface="Helvetic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376918"/>
                  </a:ext>
                </a:extLst>
              </a:tr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02</a:t>
                      </a:r>
                      <a:endParaRPr lang="en-IN" sz="4400" b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Helvetic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  <a:latin typeface="Helvetica"/>
                        </a:rPr>
                        <a:t>Renewable Energy Infrastructure in Bavaria</a:t>
                      </a:r>
                      <a:endParaRPr lang="en-IN" sz="2400">
                        <a:solidFill>
                          <a:schemeClr val="bg1"/>
                        </a:solidFill>
                        <a:latin typeface="Helvetic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943794"/>
                  </a:ext>
                </a:extLst>
              </a:tr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03</a:t>
                      </a:r>
                      <a:endParaRPr lang="en-IN" sz="4400" b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Helvetic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bg1"/>
                          </a:solidFill>
                          <a:latin typeface="Helvetica"/>
                        </a:rPr>
                        <a:t>AHP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536739"/>
                  </a:ext>
                </a:extLst>
              </a:tr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IN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solidFill>
                            <a:schemeClr val="bg1"/>
                          </a:solidFill>
                          <a:latin typeface="Helvetica"/>
                        </a:rPr>
                        <a:t>Criteria</a:t>
                      </a:r>
                      <a:endParaRPr lang="en-IN" sz="2400" b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508224"/>
                  </a:ext>
                </a:extLst>
              </a:tr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IN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solidFill>
                            <a:schemeClr val="bg1"/>
                          </a:solidFill>
                          <a:latin typeface="Helvetica"/>
                        </a:rPr>
                        <a:t>Interview Questions for 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565959"/>
                  </a:ext>
                </a:extLst>
              </a:tr>
              <a:tr h="586342">
                <a:tc>
                  <a:txBody>
                    <a:bodyPr/>
                    <a:lstStyle/>
                    <a:p>
                      <a:pPr algn="ctr"/>
                      <a:r>
                        <a:rPr lang="en-IN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solidFill>
                            <a:schemeClr val="bg1"/>
                          </a:solidFill>
                          <a:latin typeface="Helvetica"/>
                        </a:rPr>
                        <a:t>Sensitivity 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004763"/>
                  </a:ext>
                </a:extLst>
              </a:tr>
              <a:tr h="617174">
                <a:tc>
                  <a:txBody>
                    <a:bodyPr/>
                    <a:lstStyle/>
                    <a:p>
                      <a:pPr algn="ctr"/>
                      <a:r>
                        <a:rPr lang="en-IN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solidFill>
                            <a:schemeClr val="bg1"/>
                          </a:solidFill>
                          <a:latin typeface="Helvetica"/>
                        </a:rPr>
                        <a:t>Ratings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772887"/>
                  </a:ext>
                </a:extLst>
              </a:tr>
              <a:tr h="617174">
                <a:tc>
                  <a:txBody>
                    <a:bodyPr/>
                    <a:lstStyle/>
                    <a:p>
                      <a:pPr algn="ctr"/>
                      <a:r>
                        <a:rPr lang="en-IN" sz="4400" b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Helvetica"/>
                        </a:rPr>
                        <a:t>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>
                          <a:solidFill>
                            <a:schemeClr val="bg1"/>
                          </a:solidFill>
                          <a:latin typeface="Helvetica"/>
                        </a:rPr>
                        <a:t>Resource Allocation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53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94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844559"/>
              </p:ext>
            </p:extLst>
          </p:nvPr>
        </p:nvGraphicFramePr>
        <p:xfrm>
          <a:off x="-6351" y="159246"/>
          <a:ext cx="4700271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Germany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Energy Landscape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53D0E-A249-11FD-85A1-131C6525F7D8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significant portion of Germany’s power needs are fulfilled by renewable sources.</a:t>
            </a:r>
            <a:endParaRPr lang="en-IN" sz="20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FEF3CC-E03F-96E5-6A26-BD251A561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0539"/>
              </p:ext>
            </p:extLst>
          </p:nvPr>
        </p:nvGraphicFramePr>
        <p:xfrm>
          <a:off x="5552440" y="1346199"/>
          <a:ext cx="6479540" cy="4985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9540">
                  <a:extLst>
                    <a:ext uri="{9D8B030D-6E8A-4147-A177-3AD203B41FA5}">
                      <a16:colId xmlns:a16="http://schemas.microsoft.com/office/drawing/2014/main" val="3985933924"/>
                    </a:ext>
                  </a:extLst>
                </a:gridCol>
              </a:tblGrid>
              <a:tr h="4985537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</a:rPr>
                        <a:t>Nearly 41%</a:t>
                      </a:r>
                    </a:p>
                    <a:p>
                      <a:pPr algn="ctr"/>
                      <a:r>
                        <a:rPr lang="en-US" sz="2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</a:rPr>
                        <a:t>of Germany’s electricity needs are fulfilled by renewable sources (2021)</a:t>
                      </a:r>
                      <a:endParaRPr lang="en-US" sz="2000" b="0">
                        <a:latin typeface="Helvetica" pitchFamily="2" charset="0"/>
                      </a:endParaRPr>
                    </a:p>
                    <a:p>
                      <a:pPr algn="l"/>
                      <a:endParaRPr lang="en-IN" sz="2000" b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0588830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EA6BE9-69EE-DE63-CED8-B0605BF64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213520"/>
              </p:ext>
            </p:extLst>
          </p:nvPr>
        </p:nvGraphicFramePr>
        <p:xfrm>
          <a:off x="160020" y="1346199"/>
          <a:ext cx="5277394" cy="509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8F7992-C7BB-3D81-1210-BF6C2060E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424241"/>
              </p:ext>
            </p:extLst>
          </p:nvPr>
        </p:nvGraphicFramePr>
        <p:xfrm>
          <a:off x="5552439" y="2768601"/>
          <a:ext cx="6392817" cy="3675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608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00616"/>
              </p:ext>
            </p:extLst>
          </p:nvPr>
        </p:nvGraphicFramePr>
        <p:xfrm>
          <a:off x="-6351" y="159246"/>
          <a:ext cx="4700271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Bavaria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Energy Landscape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53D0E-A249-11FD-85A1-131C6525F7D8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significant portion of Germany’s power needs are fulfilled by renewable sources.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762963-F825-939E-9358-29D52AC98F5F}"/>
              </a:ext>
            </a:extLst>
          </p:cNvPr>
          <p:cNvSpPr/>
          <p:nvPr/>
        </p:nvSpPr>
        <p:spPr>
          <a:xfrm>
            <a:off x="206188" y="1296180"/>
            <a:ext cx="11779624" cy="16981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C3BF6229-E975-8137-4D47-CB5EDA63A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91660"/>
              </p:ext>
            </p:extLst>
          </p:nvPr>
        </p:nvGraphicFramePr>
        <p:xfrm>
          <a:off x="394020" y="1519016"/>
          <a:ext cx="11591792" cy="1308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95896">
                  <a:extLst>
                    <a:ext uri="{9D8B030D-6E8A-4147-A177-3AD203B41FA5}">
                      <a16:colId xmlns:a16="http://schemas.microsoft.com/office/drawing/2014/main" val="4222309229"/>
                    </a:ext>
                  </a:extLst>
                </a:gridCol>
                <a:gridCol w="5795896">
                  <a:extLst>
                    <a:ext uri="{9D8B030D-6E8A-4147-A177-3AD203B41FA5}">
                      <a16:colId xmlns:a16="http://schemas.microsoft.com/office/drawing/2014/main" val="2262073368"/>
                    </a:ext>
                  </a:extLst>
                </a:gridCol>
              </a:tblGrid>
              <a:tr h="130826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</a:rPr>
                        <a:t>Current State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Helvetica" pitchFamily="2" charset="0"/>
                        </a:rPr>
                        <a:t>More than </a:t>
                      </a:r>
                      <a:r>
                        <a:rPr lang="en-US" sz="1800" b="1">
                          <a:latin typeface="Helvetica" pitchFamily="2" charset="0"/>
                        </a:rPr>
                        <a:t>52% </a:t>
                      </a:r>
                      <a:r>
                        <a:rPr lang="en-US" sz="1800">
                          <a:latin typeface="Helvetica" pitchFamily="2" charset="0"/>
                        </a:rPr>
                        <a:t>of Bavaria’s electricity needs are fulfilled by renewable sources </a:t>
                      </a:r>
                      <a:r>
                        <a:rPr lang="en-US" sz="1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itchFamily="2" charset="0"/>
                        </a:rPr>
                        <a:t>(2020)</a:t>
                      </a:r>
                      <a:endParaRPr lang="en-US" sz="18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elvetica" pitchFamily="2" charset="0"/>
                        <a:cs typeface="Calibri" panose="020F0502020204030204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" pitchFamily="2" charset="0"/>
                        </a:rPr>
                        <a:t>Future Goals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latin typeface="Helvetica" pitchFamily="2" charset="0"/>
                          <a:ea typeface="+mn-lt"/>
                          <a:cs typeface="+mn-lt"/>
                        </a:rPr>
                        <a:t>Double</a:t>
                      </a:r>
                      <a:r>
                        <a:rPr lang="en-US" sz="1800">
                          <a:latin typeface="Helvetica" pitchFamily="2" charset="0"/>
                          <a:ea typeface="+mn-lt"/>
                          <a:cs typeface="+mn-lt"/>
                        </a:rPr>
                        <a:t> power generation from renewable sources by </a:t>
                      </a:r>
                      <a:r>
                        <a:rPr lang="en-US" sz="1800" b="1">
                          <a:latin typeface="Helvetica" pitchFamily="2" charset="0"/>
                          <a:ea typeface="+mn-lt"/>
                          <a:cs typeface="+mn-lt"/>
                        </a:rPr>
                        <a:t>2030</a:t>
                      </a:r>
                      <a:endParaRPr lang="en-IN" b="1">
                        <a:latin typeface="Helvetica" pitchFamily="2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30628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34270793-9A22-193B-6B16-94BED5999C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32383335"/>
                  </p:ext>
                </p:extLst>
              </p:nvPr>
            </p:nvGraphicFramePr>
            <p:xfrm>
              <a:off x="394020" y="3131472"/>
              <a:ext cx="11591791" cy="356728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34270793-9A22-193B-6B16-94BED5999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020" y="3131472"/>
                <a:ext cx="11591791" cy="3567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22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A3A42F-E7EC-43E1-6C0C-59D3126B6950}"/>
              </a:ext>
            </a:extLst>
          </p:cNvPr>
          <p:cNvCxnSpPr/>
          <p:nvPr/>
        </p:nvCxnSpPr>
        <p:spPr>
          <a:xfrm flipV="1">
            <a:off x="895104" y="2078856"/>
            <a:ext cx="5300956" cy="66225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2FE7F7-1B4A-35C6-9543-8ECF92660095}"/>
              </a:ext>
            </a:extLst>
          </p:cNvPr>
          <p:cNvCxnSpPr>
            <a:cxnSpLocks/>
          </p:cNvCxnSpPr>
          <p:nvPr/>
        </p:nvCxnSpPr>
        <p:spPr>
          <a:xfrm flipH="1">
            <a:off x="6403152" y="3629729"/>
            <a:ext cx="990129" cy="17862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FE81BA-5156-A514-8937-E6AA18CC19CF}"/>
              </a:ext>
            </a:extLst>
          </p:cNvPr>
          <p:cNvCxnSpPr/>
          <p:nvPr/>
        </p:nvCxnSpPr>
        <p:spPr>
          <a:xfrm>
            <a:off x="7395632" y="3622675"/>
            <a:ext cx="2540002" cy="18097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135D1D-B162-EA75-1E03-97CEFF45396A}"/>
              </a:ext>
            </a:extLst>
          </p:cNvPr>
          <p:cNvCxnSpPr/>
          <p:nvPr/>
        </p:nvCxnSpPr>
        <p:spPr>
          <a:xfrm>
            <a:off x="6209714" y="2064574"/>
            <a:ext cx="1074793" cy="6808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4F4B30-A26A-7A6D-1C54-C28D8ED30C7E}"/>
              </a:ext>
            </a:extLst>
          </p:cNvPr>
          <p:cNvCxnSpPr/>
          <p:nvPr/>
        </p:nvCxnSpPr>
        <p:spPr>
          <a:xfrm flipH="1">
            <a:off x="5094347" y="2060456"/>
            <a:ext cx="1147703" cy="66792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F793FD-BF74-FBC4-9FF1-B15964539277}"/>
              </a:ext>
            </a:extLst>
          </p:cNvPr>
          <p:cNvCxnSpPr/>
          <p:nvPr/>
        </p:nvCxnSpPr>
        <p:spPr>
          <a:xfrm flipH="1">
            <a:off x="2923586" y="2068102"/>
            <a:ext cx="3304941" cy="67615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692DBC-7B4E-ABEB-85A1-39CD21E8EC87}"/>
              </a:ext>
            </a:extLst>
          </p:cNvPr>
          <p:cNvCxnSpPr/>
          <p:nvPr/>
        </p:nvCxnSpPr>
        <p:spPr>
          <a:xfrm flipH="1">
            <a:off x="6390216" y="3622675"/>
            <a:ext cx="2973917" cy="178329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11669-B921-11E7-A989-7AFA0F0437FD}"/>
              </a:ext>
            </a:extLst>
          </p:cNvPr>
          <p:cNvCxnSpPr/>
          <p:nvPr/>
        </p:nvCxnSpPr>
        <p:spPr>
          <a:xfrm flipH="1">
            <a:off x="6347883" y="3643841"/>
            <a:ext cx="4995333" cy="1767416"/>
          </a:xfrm>
          <a:prstGeom prst="straightConnector1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0127C0-5638-7D40-B2DD-FF120C6202A1}"/>
              </a:ext>
            </a:extLst>
          </p:cNvPr>
          <p:cNvCxnSpPr/>
          <p:nvPr/>
        </p:nvCxnSpPr>
        <p:spPr>
          <a:xfrm flipH="1">
            <a:off x="9840384" y="3606801"/>
            <a:ext cx="1545166" cy="1809748"/>
          </a:xfrm>
          <a:prstGeom prst="straightConnector1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0A06A4-3778-85E5-920F-14ED3DE27773}"/>
              </a:ext>
            </a:extLst>
          </p:cNvPr>
          <p:cNvCxnSpPr>
            <a:cxnSpLocks/>
          </p:cNvCxnSpPr>
          <p:nvPr/>
        </p:nvCxnSpPr>
        <p:spPr>
          <a:xfrm>
            <a:off x="9342966" y="3627967"/>
            <a:ext cx="560915" cy="177799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FF11B1-EDB8-53DE-E903-2A7ACC842CBB}"/>
              </a:ext>
            </a:extLst>
          </p:cNvPr>
          <p:cNvCxnSpPr/>
          <p:nvPr/>
        </p:nvCxnSpPr>
        <p:spPr>
          <a:xfrm flipH="1">
            <a:off x="2532591" y="3622675"/>
            <a:ext cx="6852709" cy="1756832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D61BD1-0160-B6BF-A0CD-52F6B199F435}"/>
              </a:ext>
            </a:extLst>
          </p:cNvPr>
          <p:cNvCxnSpPr/>
          <p:nvPr/>
        </p:nvCxnSpPr>
        <p:spPr>
          <a:xfrm flipH="1">
            <a:off x="2505546" y="3616795"/>
            <a:ext cx="4906550" cy="18126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37E610-687C-EF00-679D-BA5B7A463413}"/>
              </a:ext>
            </a:extLst>
          </p:cNvPr>
          <p:cNvCxnSpPr>
            <a:cxnSpLocks/>
          </p:cNvCxnSpPr>
          <p:nvPr/>
        </p:nvCxnSpPr>
        <p:spPr>
          <a:xfrm>
            <a:off x="6190309" y="4821532"/>
            <a:ext cx="3847629" cy="59266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45AACE-1D61-BE49-C439-ABCC81D64C77}"/>
              </a:ext>
            </a:extLst>
          </p:cNvPr>
          <p:cNvCxnSpPr>
            <a:cxnSpLocks/>
          </p:cNvCxnSpPr>
          <p:nvPr/>
        </p:nvCxnSpPr>
        <p:spPr>
          <a:xfrm>
            <a:off x="6199716" y="4802718"/>
            <a:ext cx="188149" cy="62088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C40940-CD96-2D2E-DA41-C09DF509AC9B}"/>
              </a:ext>
            </a:extLst>
          </p:cNvPr>
          <p:cNvCxnSpPr/>
          <p:nvPr/>
        </p:nvCxnSpPr>
        <p:spPr>
          <a:xfrm flipH="1">
            <a:off x="2474384" y="4821532"/>
            <a:ext cx="3715925" cy="59266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079BA-99C7-A5E6-AFA5-AC6F08B63C55}"/>
              </a:ext>
            </a:extLst>
          </p:cNvPr>
          <p:cNvCxnSpPr>
            <a:cxnSpLocks/>
          </p:cNvCxnSpPr>
          <p:nvPr/>
        </p:nvCxnSpPr>
        <p:spPr>
          <a:xfrm>
            <a:off x="3052353" y="3640315"/>
            <a:ext cx="6857996" cy="1768593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48B268-BA54-4474-772B-084818FF7D69}"/>
              </a:ext>
            </a:extLst>
          </p:cNvPr>
          <p:cNvCxnSpPr>
            <a:cxnSpLocks/>
          </p:cNvCxnSpPr>
          <p:nvPr/>
        </p:nvCxnSpPr>
        <p:spPr>
          <a:xfrm>
            <a:off x="3052352" y="3659129"/>
            <a:ext cx="3358442" cy="1740371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A01EF-863B-8E83-AE60-A330C65D5114}"/>
              </a:ext>
            </a:extLst>
          </p:cNvPr>
          <p:cNvCxnSpPr/>
          <p:nvPr/>
        </p:nvCxnSpPr>
        <p:spPr>
          <a:xfrm flipH="1">
            <a:off x="2516129" y="3640314"/>
            <a:ext cx="545630" cy="1806222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6DB7D3-F49C-254E-17D2-4F991E62D618}"/>
              </a:ext>
            </a:extLst>
          </p:cNvPr>
          <p:cNvCxnSpPr>
            <a:cxnSpLocks/>
          </p:cNvCxnSpPr>
          <p:nvPr/>
        </p:nvCxnSpPr>
        <p:spPr>
          <a:xfrm>
            <a:off x="971550" y="3657368"/>
            <a:ext cx="8974665" cy="17497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64488A-3DA7-CD44-ECA5-1C84E2EA6BFF}"/>
              </a:ext>
            </a:extLst>
          </p:cNvPr>
          <p:cNvCxnSpPr>
            <a:cxnSpLocks/>
          </p:cNvCxnSpPr>
          <p:nvPr/>
        </p:nvCxnSpPr>
        <p:spPr>
          <a:xfrm>
            <a:off x="905700" y="3647960"/>
            <a:ext cx="5653848" cy="17779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95CD81-EE4D-51CF-DBA1-552AD0FE9142}"/>
              </a:ext>
            </a:extLst>
          </p:cNvPr>
          <p:cNvCxnSpPr/>
          <p:nvPr/>
        </p:nvCxnSpPr>
        <p:spPr>
          <a:xfrm>
            <a:off x="924513" y="3619737"/>
            <a:ext cx="1674518" cy="18250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7C6573B-E07A-80EF-4D3A-1FD4F88D06C0}"/>
              </a:ext>
            </a:extLst>
          </p:cNvPr>
          <p:cNvSpPr/>
          <p:nvPr/>
        </p:nvSpPr>
        <p:spPr>
          <a:xfrm>
            <a:off x="4969727" y="1442036"/>
            <a:ext cx="2416096" cy="619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GOAL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1BDE8-C413-853E-7A0F-2A2E6144C909}"/>
              </a:ext>
            </a:extLst>
          </p:cNvPr>
          <p:cNvSpPr/>
          <p:nvPr/>
        </p:nvSpPr>
        <p:spPr>
          <a:xfrm>
            <a:off x="165410" y="2720896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Amount of Electricity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DADF6-957B-F2A2-ED87-E9D15A3E16B9}"/>
              </a:ext>
            </a:extLst>
          </p:cNvPr>
          <p:cNvSpPr/>
          <p:nvPr/>
        </p:nvSpPr>
        <p:spPr>
          <a:xfrm>
            <a:off x="2256263" y="2720896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Reliability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C69D4E-EC52-78A4-FDE1-D67099BCBA44}"/>
              </a:ext>
            </a:extLst>
          </p:cNvPr>
          <p:cNvSpPr/>
          <p:nvPr/>
        </p:nvSpPr>
        <p:spPr>
          <a:xfrm>
            <a:off x="4347118" y="2720896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Costs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C5680B-52C4-7E5E-CFBD-D27EAFF89E08}"/>
              </a:ext>
            </a:extLst>
          </p:cNvPr>
          <p:cNvSpPr/>
          <p:nvPr/>
        </p:nvSpPr>
        <p:spPr>
          <a:xfrm>
            <a:off x="6512312" y="2720895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Environmental Impact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4357D-05B4-1703-82F1-E3560DD95DE9}"/>
              </a:ext>
            </a:extLst>
          </p:cNvPr>
          <p:cNvSpPr/>
          <p:nvPr/>
        </p:nvSpPr>
        <p:spPr>
          <a:xfrm>
            <a:off x="8593873" y="2720895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Energy Amortization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96D2CB-C6EA-0DD0-613F-F3195756B1B5}"/>
              </a:ext>
            </a:extLst>
          </p:cNvPr>
          <p:cNvSpPr/>
          <p:nvPr/>
        </p:nvSpPr>
        <p:spPr>
          <a:xfrm>
            <a:off x="10563922" y="2720896"/>
            <a:ext cx="1579756" cy="9106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Potential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1116E-4C13-AAE9-656E-468172684389}"/>
              </a:ext>
            </a:extLst>
          </p:cNvPr>
          <p:cNvSpPr/>
          <p:nvPr/>
        </p:nvSpPr>
        <p:spPr>
          <a:xfrm>
            <a:off x="3557408" y="3912386"/>
            <a:ext cx="1579756" cy="9106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Operating Costs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6FFD80-88F6-78B8-0CF9-B477FF7A34FC}"/>
              </a:ext>
            </a:extLst>
          </p:cNvPr>
          <p:cNvSpPr/>
          <p:nvPr/>
        </p:nvSpPr>
        <p:spPr>
          <a:xfrm>
            <a:off x="5386208" y="3912386"/>
            <a:ext cx="1579756" cy="9106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Electric Production Costs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D4F7FB-3BED-6278-1157-707F8B4A1170}"/>
              </a:ext>
            </a:extLst>
          </p:cNvPr>
          <p:cNvSpPr/>
          <p:nvPr/>
        </p:nvSpPr>
        <p:spPr>
          <a:xfrm>
            <a:off x="1743644" y="5380968"/>
            <a:ext cx="1579756" cy="9106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cs typeface="Calibri"/>
              </a:rPr>
              <a:t>Wind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6DABBA-8901-3038-475F-BB78DE371C48}"/>
              </a:ext>
            </a:extLst>
          </p:cNvPr>
          <p:cNvSpPr/>
          <p:nvPr/>
        </p:nvSpPr>
        <p:spPr>
          <a:xfrm>
            <a:off x="5581353" y="5380968"/>
            <a:ext cx="1579756" cy="9106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cs typeface="Calibri"/>
              </a:rPr>
              <a:t>Photovoltaic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BBFCB-E6D4-DDFF-E705-02B3CDB52372}"/>
              </a:ext>
            </a:extLst>
          </p:cNvPr>
          <p:cNvSpPr/>
          <p:nvPr/>
        </p:nvSpPr>
        <p:spPr>
          <a:xfrm>
            <a:off x="9128117" y="5380968"/>
            <a:ext cx="1579756" cy="910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FFFFFF"/>
                </a:solidFill>
                <a:cs typeface="Calibri"/>
              </a:rPr>
              <a:t>HydroElectric</a:t>
            </a:r>
            <a:endParaRPr lang="en-US" b="1" err="1">
              <a:solidFill>
                <a:srgbClr val="FFFFFF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5B3352-37A9-9AB4-C57E-8C9B1BA8BC08}"/>
              </a:ext>
            </a:extLst>
          </p:cNvPr>
          <p:cNvCxnSpPr/>
          <p:nvPr/>
        </p:nvCxnSpPr>
        <p:spPr>
          <a:xfrm>
            <a:off x="6208536" y="2073981"/>
            <a:ext cx="5183481" cy="64911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CC6E88-2ECB-EA36-D022-3EC26C55D0EC}"/>
              </a:ext>
            </a:extLst>
          </p:cNvPr>
          <p:cNvCxnSpPr/>
          <p:nvPr/>
        </p:nvCxnSpPr>
        <p:spPr>
          <a:xfrm>
            <a:off x="6200893" y="2075745"/>
            <a:ext cx="3189109" cy="63970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D3219F-A70F-FE4B-877A-ADED70E92913}"/>
              </a:ext>
            </a:extLst>
          </p:cNvPr>
          <p:cNvCxnSpPr/>
          <p:nvPr/>
        </p:nvCxnSpPr>
        <p:spPr>
          <a:xfrm>
            <a:off x="5154318" y="3653838"/>
            <a:ext cx="997186" cy="2634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C561C0-EBDF-0CE5-A264-682E73624B0E}"/>
              </a:ext>
            </a:extLst>
          </p:cNvPr>
          <p:cNvCxnSpPr/>
          <p:nvPr/>
        </p:nvCxnSpPr>
        <p:spPr>
          <a:xfrm flipH="1">
            <a:off x="4347046" y="3646196"/>
            <a:ext cx="818445" cy="26340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E32569-A714-654D-CEB6-19D0A939A58B}"/>
              </a:ext>
            </a:extLst>
          </p:cNvPr>
          <p:cNvCxnSpPr/>
          <p:nvPr/>
        </p:nvCxnSpPr>
        <p:spPr>
          <a:xfrm flipH="1">
            <a:off x="2489671" y="4827410"/>
            <a:ext cx="1872074" cy="564446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2B483-7250-D5ED-021C-1067D0AD3ADF}"/>
              </a:ext>
            </a:extLst>
          </p:cNvPr>
          <p:cNvCxnSpPr>
            <a:cxnSpLocks/>
          </p:cNvCxnSpPr>
          <p:nvPr/>
        </p:nvCxnSpPr>
        <p:spPr>
          <a:xfrm>
            <a:off x="4389968" y="4808596"/>
            <a:ext cx="2079034" cy="573853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3FFA03-3B71-F65E-814B-11940781F7FC}"/>
              </a:ext>
            </a:extLst>
          </p:cNvPr>
          <p:cNvCxnSpPr/>
          <p:nvPr/>
        </p:nvCxnSpPr>
        <p:spPr>
          <a:xfrm>
            <a:off x="4382324" y="4838582"/>
            <a:ext cx="5522146" cy="545630"/>
          </a:xfrm>
          <a:prstGeom prst="straightConnector1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14">
            <a:extLst>
              <a:ext uri="{FF2B5EF4-FFF2-40B4-BE49-F238E27FC236}">
                <a16:creationId xmlns:a16="http://schemas.microsoft.com/office/drawing/2014/main" id="{B32F0CFA-A102-1ACC-D220-54F434366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87585"/>
              </p:ext>
            </p:extLst>
          </p:nvPr>
        </p:nvGraphicFramePr>
        <p:xfrm>
          <a:off x="-6351" y="159246"/>
          <a:ext cx="4700271" cy="635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AHP Model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61622EA-B8C7-9E1B-38BD-E85F24E75495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The hierarchy for the AHP model includes a decision goal, decision criteria, and alternatives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6FE026-A334-4F01-1AA8-AA84E577E3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99980"/>
              </p:ext>
            </p:extLst>
          </p:nvPr>
        </p:nvGraphicFramePr>
        <p:xfrm>
          <a:off x="516334" y="1148158"/>
          <a:ext cx="10481866" cy="5055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3587B3E5-4566-3AB6-DCD8-3FCFF39E8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27926"/>
              </p:ext>
            </p:extLst>
          </p:nvPr>
        </p:nvGraphicFramePr>
        <p:xfrm>
          <a:off x="-6351" y="159246"/>
          <a:ext cx="4700271" cy="635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Criteria Weightages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F4656E-B713-E828-A323-D1A19A6F4676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Amount of electricity, potential, and reliability have the highest weights.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2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C161C5D-04F9-E50A-ED50-577C1BE6B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615271"/>
              </p:ext>
            </p:extLst>
          </p:nvPr>
        </p:nvGraphicFramePr>
        <p:xfrm>
          <a:off x="316523" y="1367243"/>
          <a:ext cx="11444068" cy="458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017">
                  <a:extLst>
                    <a:ext uri="{9D8B030D-6E8A-4147-A177-3AD203B41FA5}">
                      <a16:colId xmlns:a16="http://schemas.microsoft.com/office/drawing/2014/main" val="915131331"/>
                    </a:ext>
                  </a:extLst>
                </a:gridCol>
                <a:gridCol w="2861017">
                  <a:extLst>
                    <a:ext uri="{9D8B030D-6E8A-4147-A177-3AD203B41FA5}">
                      <a16:colId xmlns:a16="http://schemas.microsoft.com/office/drawing/2014/main" val="1862783390"/>
                    </a:ext>
                  </a:extLst>
                </a:gridCol>
                <a:gridCol w="2861017">
                  <a:extLst>
                    <a:ext uri="{9D8B030D-6E8A-4147-A177-3AD203B41FA5}">
                      <a16:colId xmlns:a16="http://schemas.microsoft.com/office/drawing/2014/main" val="2879127542"/>
                    </a:ext>
                  </a:extLst>
                </a:gridCol>
                <a:gridCol w="2861017">
                  <a:extLst>
                    <a:ext uri="{9D8B030D-6E8A-4147-A177-3AD203B41FA5}">
                      <a16:colId xmlns:a16="http://schemas.microsoft.com/office/drawing/2014/main" val="3081939363"/>
                    </a:ext>
                  </a:extLst>
                </a:gridCol>
              </a:tblGrid>
              <a:tr h="6213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Quantitative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Photovoltaic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HydroElectrics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320732"/>
                  </a:ext>
                </a:extLst>
              </a:tr>
              <a:tr h="108727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Amount of Electricity [kwh/year]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3,300,000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3,200,000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5973"/>
                  </a:ext>
                </a:extLst>
              </a:tr>
              <a:tr h="62992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Operating Costs [€/kWh]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0.0064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90878"/>
                  </a:ext>
                </a:extLst>
              </a:tr>
              <a:tr h="1087274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Electric Production Cost [</a:t>
                      </a:r>
                      <a:r>
                        <a:rPr lang="en-US" sz="2000" b="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ct</a:t>
                      </a:r>
                      <a:r>
                        <a:rPr lang="en-US" sz="20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/kWh]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133445"/>
                  </a:ext>
                </a:extLst>
              </a:tr>
              <a:tr h="10872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Energy Amortization [year]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650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686643-7108-ED54-C6B4-468194792310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For each alternative we have created a profile so that the judgments are based on facts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766ED698-2E48-6627-87AB-4BE463A5D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0761"/>
              </p:ext>
            </p:extLst>
          </p:nvPr>
        </p:nvGraphicFramePr>
        <p:xfrm>
          <a:off x="-6351" y="159246"/>
          <a:ext cx="4578351" cy="635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35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Quantitative Criteria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2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58DBEE9-C823-DF3B-D6C0-C8670086C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70018"/>
              </p:ext>
            </p:extLst>
          </p:nvPr>
        </p:nvGraphicFramePr>
        <p:xfrm>
          <a:off x="184150" y="1029724"/>
          <a:ext cx="11817351" cy="4964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044">
                  <a:extLst>
                    <a:ext uri="{9D8B030D-6E8A-4147-A177-3AD203B41FA5}">
                      <a16:colId xmlns:a16="http://schemas.microsoft.com/office/drawing/2014/main" val="1752953028"/>
                    </a:ext>
                  </a:extLst>
                </a:gridCol>
                <a:gridCol w="3668631">
                  <a:extLst>
                    <a:ext uri="{9D8B030D-6E8A-4147-A177-3AD203B41FA5}">
                      <a16:colId xmlns:a16="http://schemas.microsoft.com/office/drawing/2014/main" val="3505191248"/>
                    </a:ext>
                  </a:extLst>
                </a:gridCol>
                <a:gridCol w="2954338">
                  <a:extLst>
                    <a:ext uri="{9D8B030D-6E8A-4147-A177-3AD203B41FA5}">
                      <a16:colId xmlns:a16="http://schemas.microsoft.com/office/drawing/2014/main" val="3261494"/>
                    </a:ext>
                  </a:extLst>
                </a:gridCol>
                <a:gridCol w="2954338">
                  <a:extLst>
                    <a:ext uri="{9D8B030D-6E8A-4147-A177-3AD203B41FA5}">
                      <a16:colId xmlns:a16="http://schemas.microsoft.com/office/drawing/2014/main" val="1360539531"/>
                    </a:ext>
                  </a:extLst>
                </a:gridCol>
              </a:tblGrid>
              <a:tr h="44929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Qualitative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Wind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Photovoltaic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HydroElectrics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463667"/>
                  </a:ext>
                </a:extLst>
              </a:tr>
              <a:tr h="16054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Reliability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Good seasonal correlation of electricity production and increased electricity demand in winter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Irregular availability, strong fluctuations in energy production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Seasonal and precipitation-related fluctuations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51955"/>
                  </a:ext>
                </a:extLst>
              </a:tr>
              <a:tr h="16054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Environmental Impact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Conflicts with species protection possible.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Low environmental impact in production and operation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Free-field plants: high are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Disturbance of watercourse structure and ecology, including watercourse continuity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207142"/>
                  </a:ext>
                </a:extLst>
              </a:tr>
              <a:tr h="13044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Potential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High unused potential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High unused potential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Already a lot of Hydroelectric power stations installed in Bavaria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8693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06BD0A-9CA5-E0E3-99AF-B904F44A9138}"/>
              </a:ext>
            </a:extLst>
          </p:cNvPr>
          <p:cNvSpPr txBox="1"/>
          <p:nvPr/>
        </p:nvSpPr>
        <p:spPr>
          <a:xfrm>
            <a:off x="4693920" y="159246"/>
            <a:ext cx="74295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For each alternative we have created a profile so that the judgments are based on facts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40E1B5B4-B33B-2087-1C75-6B5BF600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69155"/>
              </p:ext>
            </p:extLst>
          </p:nvPr>
        </p:nvGraphicFramePr>
        <p:xfrm>
          <a:off x="-6351" y="159246"/>
          <a:ext cx="4578351" cy="635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35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Qualitative Criteria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18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79D69C40-18BD-3B15-869F-594F09C0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46413"/>
              </p:ext>
            </p:extLst>
          </p:nvPr>
        </p:nvGraphicFramePr>
        <p:xfrm>
          <a:off x="-6351" y="159246"/>
          <a:ext cx="4700271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271">
                  <a:extLst>
                    <a:ext uri="{9D8B030D-6E8A-4147-A177-3AD203B41FA5}">
                      <a16:colId xmlns:a16="http://schemas.microsoft.com/office/drawing/2014/main" val="2843872667"/>
                    </a:ext>
                  </a:extLst>
                </a:gridCol>
              </a:tblGrid>
              <a:tr h="635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Results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Ratings &amp; AHP Model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4748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53D0E-A249-11FD-85A1-131C6525F7D8}"/>
              </a:ext>
            </a:extLst>
          </p:cNvPr>
          <p:cNvSpPr txBox="1"/>
          <p:nvPr/>
        </p:nvSpPr>
        <p:spPr>
          <a:xfrm>
            <a:off x="4693920" y="159246"/>
            <a:ext cx="74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 Energy is the best alternative in both model types.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762963-F825-939E-9358-29D52AC98F5F}"/>
              </a:ext>
            </a:extLst>
          </p:cNvPr>
          <p:cNvSpPr/>
          <p:nvPr/>
        </p:nvSpPr>
        <p:spPr>
          <a:xfrm>
            <a:off x="206188" y="1296180"/>
            <a:ext cx="11779624" cy="114222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98AD2-C53C-9E0F-9ECC-60F11C4B202A}"/>
              </a:ext>
            </a:extLst>
          </p:cNvPr>
          <p:cNvSpPr txBox="1"/>
          <p:nvPr/>
        </p:nvSpPr>
        <p:spPr>
          <a:xfrm>
            <a:off x="519462" y="1452777"/>
            <a:ext cx="10745437" cy="91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AHP result: Wind Energy &gt; Photovoltaic &gt; Hydro Electric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Ratings result: Wind Energy &gt; Photovoltaic &gt; Hydro Electric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AD3ADE11-EF6B-3FA6-58D8-6B6A12C8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46" y="2594996"/>
            <a:ext cx="5508775" cy="3669959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25598F5-1EA0-4C46-AC2E-596D8D90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24" y="2594997"/>
            <a:ext cx="5508776" cy="36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553</Words>
  <Application>Microsoft Office PowerPoint</Application>
  <PresentationFormat>Widescreen</PresentationFormat>
  <Paragraphs>146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Sardana</dc:creator>
  <cp:lastModifiedBy>Sardana, Aman Ashwinikumar</cp:lastModifiedBy>
  <cp:revision>1</cp:revision>
  <dcterms:created xsi:type="dcterms:W3CDTF">2022-10-17T01:06:12Z</dcterms:created>
  <dcterms:modified xsi:type="dcterms:W3CDTF">2022-10-19T21:56:23Z</dcterms:modified>
</cp:coreProperties>
</file>